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7" r:id="rId6"/>
    <p:sldId id="258" r:id="rId7"/>
    <p:sldId id="293" r:id="rId8"/>
    <p:sldId id="294" r:id="rId9"/>
    <p:sldId id="264" r:id="rId10"/>
    <p:sldId id="291" r:id="rId11"/>
    <p:sldId id="286" r:id="rId12"/>
    <p:sldId id="268" r:id="rId13"/>
    <p:sldId id="301" r:id="rId14"/>
    <p:sldId id="297" r:id="rId15"/>
    <p:sldId id="299" r:id="rId16"/>
    <p:sldId id="302" r:id="rId17"/>
    <p:sldId id="296" r:id="rId18"/>
    <p:sldId id="298" r:id="rId19"/>
    <p:sldId id="303" r:id="rId20"/>
    <p:sldId id="295" r:id="rId21"/>
    <p:sldId id="300" r:id="rId22"/>
    <p:sldId id="304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9/1/2024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9/1/2024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40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94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62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88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82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0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pPr algn="r" rtl="1"/>
            <a:r>
              <a:rPr lang="fa-IR" sz="4000" dirty="0">
                <a:cs typeface="2  Nazanin" panose="00000400000000000000" pitchFamily="2" charset="-78"/>
              </a:rPr>
              <a:t>گزارش درس آزمایشگاه </a:t>
            </a:r>
            <a:r>
              <a:rPr lang="fa-IR" sz="4000" dirty="0" err="1">
                <a:cs typeface="2  Nazanin" panose="00000400000000000000" pitchFamily="2" charset="-78"/>
              </a:rPr>
              <a:t>سخت‌افزار</a:t>
            </a:r>
            <a:br>
              <a:rPr lang="fa-IR" sz="4000" dirty="0">
                <a:cs typeface="2  Nazanin" panose="00000400000000000000" pitchFamily="2" charset="-78"/>
              </a:rPr>
            </a:br>
            <a:r>
              <a:rPr lang="fa-IR" sz="2000" dirty="0">
                <a:cs typeface="2  Nazanin" panose="00000400000000000000" pitchFamily="2" charset="-78"/>
              </a:rPr>
              <a:t>تحلیل و طبقه بندی </a:t>
            </a:r>
            <a:r>
              <a:rPr lang="fa-IR" sz="2000" dirty="0" err="1">
                <a:cs typeface="2  Nazanin" panose="00000400000000000000" pitchFamily="2" charset="-78"/>
              </a:rPr>
              <a:t>کاربردها</a:t>
            </a:r>
            <a:r>
              <a:rPr lang="fa-IR" sz="2000" dirty="0">
                <a:cs typeface="2  Nazanin" panose="00000400000000000000" pitchFamily="2" charset="-78"/>
              </a:rPr>
              <a:t>، مزایا، معایب </a:t>
            </a:r>
            <a:r>
              <a:rPr lang="fa-IR" sz="2000" dirty="0" err="1">
                <a:cs typeface="2  Nazanin" panose="00000400000000000000" pitchFamily="2" charset="-78"/>
              </a:rPr>
              <a:t>سیستم‌های</a:t>
            </a:r>
            <a:r>
              <a:rPr lang="fa-IR" sz="2000" dirty="0">
                <a:cs typeface="2  Nazanin" panose="00000400000000000000" pitchFamily="2" charset="-78"/>
              </a:rPr>
              <a:t> نهفته در توانبخشی</a:t>
            </a:r>
            <a:endParaRPr lang="en-US" sz="2000" dirty="0">
              <a:cs typeface="2 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7AB6-7933-3E6F-8009-58FFC529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بررسی مزایا و معایب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460520-C3FD-8A06-12F9-E1D53DCB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2DF63-7AF6-868C-D805-CEFDCEDBB64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معایب تجهیزات پوشیدنی در توانبخشی: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هزینه بالای تجهیزات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نیاز به آموزش و تخصص برای استفاده صحیح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 محدودیت در تطابق با همه بیماران (بر اساس سایز، وزن، و شرایط خاص)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احتمال ناراحتی یا عدم راحتی بیمار در استفاده </a:t>
            </a:r>
            <a:r>
              <a:rPr lang="fa-IR" dirty="0" err="1">
                <a:cs typeface="2  Nazanin" panose="00000400000000000000" pitchFamily="2" charset="-78"/>
              </a:rPr>
              <a:t>طولانی‌مدت</a:t>
            </a:r>
            <a:endParaRPr lang="en-US" dirty="0">
              <a:cs typeface="2  Nazanin" panose="00000400000000000000" pitchFamily="2" charset="-78"/>
            </a:endParaRPr>
          </a:p>
          <a:p>
            <a:pPr algn="r" rt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EFA02C-D81E-49CF-8128-96A5E041B42B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مزایای تجهیزات پوشیدنی در توانبخشی: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ارتقاء نظارت بر عملکرد بیمار </a:t>
            </a:r>
            <a:r>
              <a:rPr lang="fa-IR" dirty="0" err="1">
                <a:cs typeface="2  Nazanin" panose="00000400000000000000" pitchFamily="2" charset="-78"/>
              </a:rPr>
              <a:t>به‌صورت</a:t>
            </a:r>
            <a:r>
              <a:rPr lang="fa-IR" dirty="0">
                <a:cs typeface="2  Nazanin" panose="00000400000000000000" pitchFamily="2" charset="-78"/>
              </a:rPr>
              <a:t> </a:t>
            </a:r>
            <a:r>
              <a:rPr lang="fa-IR" dirty="0" err="1">
                <a:cs typeface="2  Nazanin" panose="00000400000000000000" pitchFamily="2" charset="-78"/>
              </a:rPr>
              <a:t>لحظه‌ای</a:t>
            </a:r>
            <a:endParaRPr lang="fa-IR" dirty="0">
              <a:cs typeface="2  Nazanin" panose="00000400000000000000" pitchFamily="2" charset="-78"/>
            </a:endParaRP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افزایش انگیزه و تعامل بیمار با فرآیند توانبخشی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بهبود دقت و کارایی در تمرینات توانبخشی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امکان انجام تمرینات در </a:t>
            </a:r>
            <a:r>
              <a:rPr lang="fa-IR" dirty="0" err="1">
                <a:cs typeface="2  Nazanin" panose="00000400000000000000" pitchFamily="2" charset="-78"/>
              </a:rPr>
              <a:t>محیط‌های</a:t>
            </a:r>
            <a:r>
              <a:rPr lang="fa-IR" dirty="0">
                <a:cs typeface="2  Nazanin" panose="00000400000000000000" pitchFamily="2" charset="-78"/>
              </a:rPr>
              <a:t> مختلف (خانه، کلینیک، محیط کار)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2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بررسی حضور تجهیزات و وسایل مرتبط با گفتار در توانبخشی 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580B1-A2C8-478D-B6C1-6A7C132DE4F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55635-360D-4493-A4DF-64A110E525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706239" y="2422187"/>
            <a:ext cx="6891118" cy="4075890"/>
          </a:xfrm>
        </p:spPr>
      </p:pic>
    </p:spTree>
    <p:extLst>
      <p:ext uri="{BB962C8B-B14F-4D97-AF65-F5344CB8AC3E}">
        <p14:creationId xmlns:p14="http://schemas.microsoft.com/office/powerpoint/2010/main" val="409881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pPr algn="r"/>
            <a:r>
              <a:rPr lang="fa-IR" dirty="0">
                <a:cs typeface="2  Nazanin" panose="00000400000000000000" pitchFamily="2" charset="-78"/>
              </a:rPr>
              <a:t>استروبوسکوپی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/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ا یک تکنیک تصویربرداری پیشرفته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ارزیابی حرکات تارهای صوتی در حین تولید 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این روش با استفاده از نورهای فلاش سریع، حرکات تارهای صوتی را به‌صورت آهسته و دقیق نشان </a:t>
            </a:r>
            <a:r>
              <a:rPr lang="fa-IR" dirty="0" err="1">
                <a:cs typeface="2  Nazanin" panose="00000400000000000000" pitchFamily="2" charset="-78"/>
              </a:rPr>
              <a:t>می‌دهد</a:t>
            </a:r>
            <a:r>
              <a:rPr lang="fa-IR" dirty="0">
                <a:cs typeface="2  Nazanin" panose="00000400000000000000" pitchFamily="2" charset="-78"/>
              </a:rPr>
              <a:t> 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امکان تشخیص </a:t>
            </a:r>
            <a:r>
              <a:rPr lang="fa-IR" dirty="0" err="1">
                <a:cs typeface="2  Nazanin" panose="00000400000000000000" pitchFamily="2" charset="-78"/>
              </a:rPr>
              <a:t>ناهنجاری‌ها</a:t>
            </a:r>
            <a:r>
              <a:rPr lang="fa-IR" dirty="0">
                <a:cs typeface="2  Nazanin" panose="00000400000000000000" pitchFamily="2" charset="-78"/>
              </a:rPr>
              <a:t> و اختلالات عملکردی تارهای صوتی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8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DC05-9207-34F1-B59E-EFB16D8A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بررسی مزایا و معایب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AC0BE-7664-7660-9B1D-D47017BF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9210C-FE0D-A99C-D1DA-5D01E0A42C5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algn="r" rtl="1"/>
            <a:r>
              <a:rPr lang="fa-IR" sz="1800" dirty="0">
                <a:cs typeface="2  Nazanin" panose="00000400000000000000" pitchFamily="2" charset="-78"/>
              </a:rPr>
              <a:t>معایب </a:t>
            </a:r>
            <a:r>
              <a:rPr lang="fa-IR" sz="1800" dirty="0" err="1">
                <a:cs typeface="2  Nazanin" panose="00000400000000000000" pitchFamily="2" charset="-78"/>
              </a:rPr>
              <a:t>استروبوسکوپی</a:t>
            </a:r>
            <a:r>
              <a:rPr lang="fa-IR" sz="1800" dirty="0">
                <a:cs typeface="2  Nazanin" panose="00000400000000000000" pitchFamily="2" charset="-78"/>
              </a:rPr>
              <a:t>:</a:t>
            </a:r>
          </a:p>
          <a:p>
            <a:pPr algn="r" rtl="1"/>
            <a:r>
              <a:rPr lang="fa-IR" sz="1800" dirty="0">
                <a:cs typeface="2  Nazanin" panose="00000400000000000000" pitchFamily="2" charset="-78"/>
              </a:rPr>
              <a:t>هزینه بالای تجهیزات</a:t>
            </a:r>
          </a:p>
          <a:p>
            <a:pPr algn="r" rtl="1"/>
            <a:r>
              <a:rPr lang="fa-IR" sz="1800" dirty="0">
                <a:cs typeface="2  Nazanin" panose="00000400000000000000" pitchFamily="2" charset="-78"/>
              </a:rPr>
              <a:t>نیاز به تخصص و آموزش پیشرفته</a:t>
            </a:r>
          </a:p>
          <a:p>
            <a:pPr algn="r" rtl="1"/>
            <a:r>
              <a:rPr lang="fa-IR" sz="1800" dirty="0">
                <a:cs typeface="2  Nazanin" panose="00000400000000000000" pitchFamily="2" charset="-78"/>
              </a:rPr>
              <a:t>احتمال ناراحتی بیمار در حین انجام</a:t>
            </a:r>
          </a:p>
          <a:p>
            <a:pPr algn="r" rtl="1"/>
            <a:r>
              <a:rPr lang="fa-IR" sz="1800" dirty="0">
                <a:cs typeface="2  Nazanin" panose="00000400000000000000" pitchFamily="2" charset="-78"/>
              </a:rPr>
              <a:t>محدودیت در برخی شرایط پزشکی (مانند </a:t>
            </a:r>
            <a:r>
              <a:rPr lang="fa-IR" sz="1800" dirty="0" err="1">
                <a:cs typeface="2  Nazanin" panose="00000400000000000000" pitchFamily="2" charset="-78"/>
              </a:rPr>
              <a:t>عفونت‌های</a:t>
            </a:r>
            <a:r>
              <a:rPr lang="fa-IR" sz="1800" dirty="0">
                <a:cs typeface="2  Nazanin" panose="00000400000000000000" pitchFamily="2" charset="-78"/>
              </a:rPr>
              <a:t> حنجره)</a:t>
            </a:r>
            <a:endParaRPr lang="en-US" sz="1800" dirty="0">
              <a:cs typeface="2  Nazanin" panose="00000400000000000000" pitchFamily="2" charset="-78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4AFC63-CBB4-7EF1-FD39-B46979872897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algn="r" rtl="1"/>
            <a:r>
              <a:rPr lang="fa-IR" sz="1800" dirty="0">
                <a:cs typeface="2  Nazanin" panose="00000400000000000000" pitchFamily="2" charset="-78"/>
              </a:rPr>
              <a:t>مزایای </a:t>
            </a:r>
            <a:r>
              <a:rPr lang="fa-IR" sz="1800" dirty="0" err="1">
                <a:cs typeface="2  Nazanin" panose="00000400000000000000" pitchFamily="2" charset="-78"/>
              </a:rPr>
              <a:t>استروبوسکوپی</a:t>
            </a:r>
            <a:r>
              <a:rPr lang="fa-IR" sz="1800" dirty="0">
                <a:cs typeface="2  Nazanin" panose="00000400000000000000" pitchFamily="2" charset="-78"/>
              </a:rPr>
              <a:t>:</a:t>
            </a:r>
          </a:p>
          <a:p>
            <a:pPr algn="r" rtl="1"/>
            <a:r>
              <a:rPr lang="fa-IR" sz="1800" dirty="0">
                <a:cs typeface="2  Nazanin" panose="00000400000000000000" pitchFamily="2" charset="-78"/>
              </a:rPr>
              <a:t>دقت بالا در مشاهده حرکات تارهای صوتی</a:t>
            </a:r>
          </a:p>
          <a:p>
            <a:pPr algn="r" rtl="1"/>
            <a:r>
              <a:rPr lang="fa-IR" sz="1800" dirty="0">
                <a:cs typeface="2  Nazanin" panose="00000400000000000000" pitchFamily="2" charset="-78"/>
              </a:rPr>
              <a:t>ارزیابی </a:t>
            </a:r>
            <a:r>
              <a:rPr lang="fa-IR" sz="1800" dirty="0" err="1">
                <a:cs typeface="2  Nazanin" panose="00000400000000000000" pitchFamily="2" charset="-78"/>
              </a:rPr>
              <a:t>دینامیک</a:t>
            </a:r>
            <a:r>
              <a:rPr lang="fa-IR" sz="1800" dirty="0">
                <a:cs typeface="2  Nazanin" panose="00000400000000000000" pitchFamily="2" charset="-78"/>
              </a:rPr>
              <a:t> صدا و عملکرد حنجره</a:t>
            </a:r>
          </a:p>
          <a:p>
            <a:pPr algn="r" rtl="1"/>
            <a:r>
              <a:rPr lang="fa-IR" sz="1800" dirty="0">
                <a:cs typeface="2  Nazanin" panose="00000400000000000000" pitchFamily="2" charset="-78"/>
              </a:rPr>
              <a:t>روش </a:t>
            </a:r>
            <a:r>
              <a:rPr lang="fa-IR" sz="1800" dirty="0" err="1">
                <a:cs typeface="2  Nazanin" panose="00000400000000000000" pitchFamily="2" charset="-78"/>
              </a:rPr>
              <a:t>غیرتهاجمی</a:t>
            </a:r>
            <a:r>
              <a:rPr lang="fa-IR" sz="1800" dirty="0">
                <a:cs typeface="2  Nazanin" panose="00000400000000000000" pitchFamily="2" charset="-78"/>
              </a:rPr>
              <a:t> و راحت برای بیمار</a:t>
            </a:r>
          </a:p>
          <a:p>
            <a:pPr algn="r" rtl="1"/>
            <a:r>
              <a:rPr lang="fa-IR" sz="1800" dirty="0">
                <a:cs typeface="2  Nazanin" panose="00000400000000000000" pitchFamily="2" charset="-78"/>
              </a:rPr>
              <a:t>قابلیت تشخیص </a:t>
            </a:r>
            <a:r>
              <a:rPr lang="fa-IR" sz="1800" dirty="0" err="1">
                <a:cs typeface="2  Nazanin" panose="00000400000000000000" pitchFamily="2" charset="-78"/>
              </a:rPr>
              <a:t>ناهنجاری‌های</a:t>
            </a:r>
            <a:r>
              <a:rPr lang="fa-IR" sz="1800" dirty="0">
                <a:cs typeface="2  Nazanin" panose="00000400000000000000" pitchFamily="2" charset="-78"/>
              </a:rPr>
              <a:t> ریز و عملکردی</a:t>
            </a:r>
          </a:p>
          <a:p>
            <a:pPr algn="r" rtl="1"/>
            <a:r>
              <a:rPr lang="fa-IR" sz="1800" dirty="0" err="1">
                <a:cs typeface="2  Nazanin" panose="00000400000000000000" pitchFamily="2" charset="-78"/>
              </a:rPr>
              <a:t>ندول‌ها</a:t>
            </a:r>
            <a:r>
              <a:rPr lang="fa-IR" sz="1800" dirty="0">
                <a:cs typeface="2  Nazanin" panose="00000400000000000000" pitchFamily="2" charset="-78"/>
              </a:rPr>
              <a:t>، </a:t>
            </a:r>
            <a:r>
              <a:rPr lang="fa-IR" sz="1800" dirty="0" err="1">
                <a:cs typeface="2  Nazanin" panose="00000400000000000000" pitchFamily="2" charset="-78"/>
              </a:rPr>
              <a:t>پولیپ‌ها</a:t>
            </a:r>
            <a:r>
              <a:rPr lang="fa-IR" sz="1800" dirty="0">
                <a:cs typeface="2  Nazanin" panose="00000400000000000000" pitchFamily="2" charset="-78"/>
              </a:rPr>
              <a:t>، یا فلج تارهای صوتی را تشخیص دهند. </a:t>
            </a:r>
            <a:endParaRPr lang="en-US" sz="1800" dirty="0">
              <a:cs typeface="2  Nazanin" panose="00000400000000000000" pitchFamily="2" charset="-78"/>
            </a:endParaRP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5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بررسی حضور تجهیزات و وسایل مرتبط با گفتار  در توانبخشی 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194B-A10D-476B-BF61-A845C0646E3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38BD3B8-165A-4060-AE8C-AA902CF229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715966" y="2529191"/>
            <a:ext cx="7690222" cy="3827159"/>
          </a:xfrm>
        </p:spPr>
      </p:pic>
    </p:spTree>
    <p:extLst>
      <p:ext uri="{BB962C8B-B14F-4D97-AF65-F5344CB8AC3E}">
        <p14:creationId xmlns:p14="http://schemas.microsoft.com/office/powerpoint/2010/main" val="2196485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pPr algn="r"/>
            <a:r>
              <a:rPr lang="fa-IR" dirty="0">
                <a:cs typeface="2  Nazanin" panose="00000400000000000000" pitchFamily="2" charset="-78"/>
              </a:rPr>
              <a:t>نیزومتر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63381" y="1819072"/>
            <a:ext cx="5114866" cy="42769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1"/>
            <a:r>
              <a:rPr lang="fa-IR" dirty="0">
                <a:cs typeface="2  Nazanin" panose="00000400000000000000" pitchFamily="2" charset="-78"/>
              </a:rPr>
              <a:t>یک ابزار تخصصی در گفتار درمانی </a:t>
            </a:r>
          </a:p>
          <a:p>
            <a:pPr algn="just" rtl="1"/>
            <a:r>
              <a:rPr lang="fa-IR" dirty="0">
                <a:cs typeface="2  Nazanin" panose="00000400000000000000" pitchFamily="2" charset="-78"/>
              </a:rPr>
              <a:t> بررسی رزونانس و کیفیت صوتی گفتار. </a:t>
            </a:r>
          </a:p>
          <a:p>
            <a:pPr algn="just" rtl="1"/>
            <a:r>
              <a:rPr lang="fa-IR" dirty="0" err="1">
                <a:cs typeface="2  Nazanin" panose="00000400000000000000" pitchFamily="2" charset="-78"/>
              </a:rPr>
              <a:t>اندازه‌گیری</a:t>
            </a:r>
            <a:r>
              <a:rPr lang="fa-IR" dirty="0">
                <a:cs typeface="2  Nazanin" panose="00000400000000000000" pitchFamily="2" charset="-78"/>
              </a:rPr>
              <a:t> شدت و ویژگی‌های صداهای تولید شده توسط بیمار</a:t>
            </a:r>
          </a:p>
          <a:p>
            <a:pPr algn="just" rtl="1"/>
            <a:r>
              <a:rPr lang="fa-IR" dirty="0">
                <a:cs typeface="2  Nazanin" panose="00000400000000000000" pitchFamily="2" charset="-78"/>
              </a:rPr>
              <a:t>تشخیص مشکلات رزونانسی مانند هیپونازالی یا </a:t>
            </a:r>
            <a:r>
              <a:rPr lang="fa-IR" dirty="0" err="1">
                <a:cs typeface="2  Nazanin" panose="00000400000000000000" pitchFamily="2" charset="-78"/>
              </a:rPr>
              <a:t>هایپرنازالی</a:t>
            </a:r>
            <a:r>
              <a:rPr lang="fa-IR" dirty="0">
                <a:cs typeface="2  Nazanin" panose="00000400000000000000" pitchFamily="2" charset="-78"/>
              </a:rPr>
              <a:t> </a:t>
            </a:r>
          </a:p>
          <a:p>
            <a:pPr algn="just" rtl="1"/>
            <a:r>
              <a:rPr lang="fa-IR" dirty="0">
                <a:cs typeface="2  Nazanin" panose="00000400000000000000" pitchFamily="2" charset="-78"/>
              </a:rPr>
              <a:t>با تحلیل نتایج، گفتاردرمانگران می‌توانند برنامه‌های درمانی مناسبی را برای بهبود کیفیت گفتار و کاهش مشکلات مرتبط با رزونانس طراحی کنند</a:t>
            </a:r>
          </a:p>
          <a:p>
            <a:pPr algn="just" rtl="1"/>
            <a:endParaRPr lang="fa-IR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3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E78-FAF5-AB6F-7D77-FD9209DC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بررسی مزایا و معایب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7B03C-1F3B-E367-8791-4D6716BB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A0B14-7D86-5C6E-C4A5-46DE701904C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معایب </a:t>
            </a:r>
            <a:r>
              <a:rPr lang="fa-IR" sz="1800" dirty="0" err="1">
                <a:cs typeface="2  Nazanin" panose="00000400000000000000" pitchFamily="2" charset="-78"/>
              </a:rPr>
              <a:t>نیزومتر</a:t>
            </a:r>
            <a:r>
              <a:rPr lang="fa-IR" sz="1800" dirty="0">
                <a:cs typeface="2  Nazanin" panose="00000400000000000000" pitchFamily="2" charset="-78"/>
              </a:rPr>
              <a:t>:</a:t>
            </a:r>
          </a:p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هزینه بالای دستگاه</a:t>
            </a:r>
          </a:p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نیاز به آموزش تخصصی برای استفاده </a:t>
            </a:r>
          </a:p>
          <a:p>
            <a:pPr algn="just" rtl="1"/>
            <a:r>
              <a:rPr lang="fa-IR" sz="1800" dirty="0" err="1">
                <a:cs typeface="2  Nazanin" panose="00000400000000000000" pitchFamily="2" charset="-78"/>
              </a:rPr>
              <a:t>زمان‌بر</a:t>
            </a:r>
            <a:r>
              <a:rPr lang="fa-IR" sz="1800" dirty="0">
                <a:cs typeface="2  Nazanin" panose="00000400000000000000" pitchFamily="2" charset="-78"/>
              </a:rPr>
              <a:t> بودن فرآیند ارزیابی </a:t>
            </a:r>
          </a:p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نیاز به </a:t>
            </a:r>
            <a:r>
              <a:rPr lang="fa-IR" sz="1800" dirty="0" err="1">
                <a:cs typeface="2  Nazanin" panose="00000400000000000000" pitchFamily="2" charset="-78"/>
              </a:rPr>
              <a:t>تنظیمات</a:t>
            </a:r>
            <a:r>
              <a:rPr lang="fa-IR" sz="1800" dirty="0">
                <a:cs typeface="2  Nazanin" panose="00000400000000000000" pitchFamily="2" charset="-78"/>
              </a:rPr>
              <a:t> دقیق دستگاه </a:t>
            </a:r>
          </a:p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احتمال ناراحتی بیمار در برخی موارد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774A-61E4-A0CB-1428-9DC916E9CBA2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مزایای </a:t>
            </a:r>
            <a:r>
              <a:rPr lang="fa-IR" sz="1800" dirty="0" err="1">
                <a:cs typeface="2  Nazanin" panose="00000400000000000000" pitchFamily="2" charset="-78"/>
              </a:rPr>
              <a:t>نیزومتر</a:t>
            </a:r>
            <a:r>
              <a:rPr lang="fa-IR" sz="1800" dirty="0">
                <a:cs typeface="2  Nazanin" panose="00000400000000000000" pitchFamily="2" charset="-78"/>
              </a:rPr>
              <a:t>:</a:t>
            </a:r>
          </a:p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دقت بالا در ارزیابی مشکلات </a:t>
            </a:r>
            <a:r>
              <a:rPr lang="fa-IR" sz="1800" dirty="0" err="1">
                <a:cs typeface="2  Nazanin" panose="00000400000000000000" pitchFamily="2" charset="-78"/>
              </a:rPr>
              <a:t>رزونانسی</a:t>
            </a:r>
            <a:endParaRPr lang="fa-IR" sz="1800" dirty="0">
              <a:cs typeface="2  Nazanin" panose="00000400000000000000" pitchFamily="2" charset="-78"/>
            </a:endParaRPr>
          </a:p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ارزیابی </a:t>
            </a:r>
            <a:r>
              <a:rPr lang="fa-IR" sz="1800" dirty="0" err="1">
                <a:cs typeface="2  Nazanin" panose="00000400000000000000" pitchFamily="2" charset="-78"/>
              </a:rPr>
              <a:t>غیرتهاجمی</a:t>
            </a:r>
            <a:r>
              <a:rPr lang="fa-IR" sz="1800" dirty="0">
                <a:cs typeface="2  Nazanin" panose="00000400000000000000" pitchFamily="2" charset="-78"/>
              </a:rPr>
              <a:t> و راحت برای بیمار</a:t>
            </a:r>
          </a:p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کمک به طراحی </a:t>
            </a:r>
            <a:r>
              <a:rPr lang="fa-IR" sz="1800" dirty="0" err="1">
                <a:cs typeface="2  Nazanin" panose="00000400000000000000" pitchFamily="2" charset="-78"/>
              </a:rPr>
              <a:t>برنامه‌های</a:t>
            </a:r>
            <a:r>
              <a:rPr lang="fa-IR" sz="1800" dirty="0">
                <a:cs typeface="2  Nazanin" panose="00000400000000000000" pitchFamily="2" charset="-78"/>
              </a:rPr>
              <a:t> درمانی اختصاصی</a:t>
            </a:r>
          </a:p>
          <a:p>
            <a:pPr algn="just" rtl="1"/>
            <a:r>
              <a:rPr lang="fa-IR" sz="1800" dirty="0">
                <a:cs typeface="2  Nazanin" panose="00000400000000000000" pitchFamily="2" charset="-78"/>
              </a:rPr>
              <a:t>قابلیت </a:t>
            </a:r>
            <a:r>
              <a:rPr lang="fa-IR" sz="1800" dirty="0" err="1">
                <a:cs typeface="2  Nazanin" panose="00000400000000000000" pitchFamily="2" charset="-78"/>
              </a:rPr>
              <a:t>اندازه‌گیری</a:t>
            </a:r>
            <a:r>
              <a:rPr lang="fa-IR" sz="1800" dirty="0">
                <a:cs typeface="2  Nazanin" panose="00000400000000000000" pitchFamily="2" charset="-78"/>
              </a:rPr>
              <a:t> دقیق شدت و </a:t>
            </a:r>
            <a:r>
              <a:rPr lang="fa-IR" sz="1800" dirty="0" err="1">
                <a:cs typeface="2  Nazanin" panose="00000400000000000000" pitchFamily="2" charset="-78"/>
              </a:rPr>
              <a:t>ویژگی‌های</a:t>
            </a:r>
            <a:r>
              <a:rPr lang="fa-IR" sz="1800" dirty="0">
                <a:cs typeface="2  Nazanin" panose="00000400000000000000" pitchFamily="2" charset="-78"/>
              </a:rPr>
              <a:t> صدا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5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بررسی حضور تجهیزات و وسایل</a:t>
            </a:r>
            <a:r>
              <a:rPr lang="en-US" dirty="0">
                <a:cs typeface="2  Nazanin" panose="00000400000000000000" pitchFamily="2" charset="-78"/>
              </a:rPr>
              <a:t> </a:t>
            </a:r>
            <a:r>
              <a:rPr lang="fa-IR" dirty="0">
                <a:cs typeface="2  Nazanin" panose="00000400000000000000" pitchFamily="2" charset="-78"/>
              </a:rPr>
              <a:t>مرتبط با بلع در توانبخشی 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87E985-C234-4E25-9A4D-36C18F236F4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2951690" y="2704290"/>
            <a:ext cx="4513634" cy="3404681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2F0E81-BD2C-4059-B034-298E188B98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465324" y="2704291"/>
            <a:ext cx="4248235" cy="3420892"/>
          </a:xfrm>
        </p:spPr>
      </p:pic>
    </p:spTree>
    <p:extLst>
      <p:ext uri="{BB962C8B-B14F-4D97-AF65-F5344CB8AC3E}">
        <p14:creationId xmlns:p14="http://schemas.microsoft.com/office/powerpoint/2010/main" val="2161340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FEES (Fiberoptic Endoscopic Evaluation of Swallowing)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یک روش تشخیصی برای ارزیابی عملکرد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در این روش، یک اندوسکوپ نازک و انعطاف‌پذیر از طریق بینی وارد حلق می‌شود تا حرکات ساختارهای مربوط به بلع مانند حنجره و مری را مشاهده و ضبط کند</a:t>
            </a:r>
            <a:r>
              <a:rPr lang="fa-IR">
                <a:cs typeface="2  Nazanin" panose="00000400000000000000" pitchFamily="2" charset="-78"/>
              </a:rPr>
              <a:t>. </a:t>
            </a:r>
          </a:p>
          <a:p>
            <a:pPr algn="r" rtl="1"/>
            <a:r>
              <a:rPr lang="fa-IR">
                <a:cs typeface="2  Nazanin" panose="00000400000000000000" pitchFamily="2" charset="-78"/>
              </a:rPr>
              <a:t>این </a:t>
            </a:r>
            <a:r>
              <a:rPr lang="fa-IR" dirty="0">
                <a:cs typeface="2  Nazanin" panose="00000400000000000000" pitchFamily="2" charset="-78"/>
              </a:rPr>
              <a:t>روش به گفتاردرمانگران کمک می‌کند تا مشکلات بلع مانند دیسفاژی را تشخیص دهند و برای درمان آن‌ها برنامه‌ریزی کنند. 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94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B76B-2895-990E-EF64-AB84CE8F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بررسی مزایا و معایب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85458-CF92-7813-26B0-011579AD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7B129-A94D-C2C5-6301-FE04BA9972A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معایب :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احتمال ناراحتی بیمار هنگام وارد کردن </a:t>
            </a:r>
            <a:r>
              <a:rPr lang="fa-IR" dirty="0" err="1">
                <a:cs typeface="2  Nazanin" panose="00000400000000000000" pitchFamily="2" charset="-78"/>
              </a:rPr>
              <a:t>اندوسکوپ</a:t>
            </a:r>
            <a:endParaRPr lang="fa-IR" dirty="0">
              <a:cs typeface="2  Nazanin" panose="00000400000000000000" pitchFamily="2" charset="-78"/>
            </a:endParaRP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نیاز به تخصص بالا برای انجام و تفسیر نتایج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محدودیت در مشاهده کل فرآیند </a:t>
            </a:r>
            <a:r>
              <a:rPr lang="fa-IR" dirty="0" err="1">
                <a:cs typeface="2  Nazanin" panose="00000400000000000000" pitchFamily="2" charset="-78"/>
              </a:rPr>
              <a:t>بلع</a:t>
            </a:r>
            <a:r>
              <a:rPr lang="fa-IR" dirty="0">
                <a:cs typeface="2  Nazanin" panose="00000400000000000000" pitchFamily="2" charset="-78"/>
              </a:rPr>
              <a:t> (</a:t>
            </a:r>
            <a:r>
              <a:rPr lang="fa-IR" dirty="0" err="1">
                <a:cs typeface="2  Nazanin" panose="00000400000000000000" pitchFamily="2" charset="-78"/>
              </a:rPr>
              <a:t>نمی‌توان</a:t>
            </a:r>
            <a:r>
              <a:rPr lang="fa-IR" dirty="0">
                <a:cs typeface="2  Nazanin" panose="00000400000000000000" pitchFamily="2" charset="-78"/>
              </a:rPr>
              <a:t> فاز </a:t>
            </a:r>
            <a:r>
              <a:rPr lang="fa-IR" dirty="0" err="1">
                <a:cs typeface="2  Nazanin" panose="00000400000000000000" pitchFamily="2" charset="-78"/>
              </a:rPr>
              <a:t>اورال</a:t>
            </a:r>
            <a:r>
              <a:rPr lang="fa-IR" dirty="0">
                <a:cs typeface="2  Nazanin" panose="00000400000000000000" pitchFamily="2" charset="-78"/>
              </a:rPr>
              <a:t> را </a:t>
            </a:r>
            <a:r>
              <a:rPr lang="fa-IR" dirty="0" err="1">
                <a:cs typeface="2  Nazanin" panose="00000400000000000000" pitchFamily="2" charset="-78"/>
              </a:rPr>
              <a:t>به‌طور</a:t>
            </a:r>
            <a:r>
              <a:rPr lang="fa-IR" dirty="0">
                <a:cs typeface="2  Nazanin" panose="00000400000000000000" pitchFamily="2" charset="-78"/>
              </a:rPr>
              <a:t> کامل دید)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خطرات جزئی مانند خونریزی یا آسیب به </a:t>
            </a:r>
            <a:r>
              <a:rPr lang="fa-IR" dirty="0" err="1">
                <a:cs typeface="2  Nazanin" panose="00000400000000000000" pitchFamily="2" charset="-78"/>
              </a:rPr>
              <a:t>بافت‌های</a:t>
            </a:r>
            <a:r>
              <a:rPr lang="fa-IR" dirty="0">
                <a:cs typeface="2  Nazanin" panose="00000400000000000000" pitchFamily="2" charset="-78"/>
              </a:rPr>
              <a:t> بینی و حلق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DCD166-43C8-32FA-8A8E-F2EBFEF7D4B6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مزایا: 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مشاهده مستقیم ساختارهای </a:t>
            </a:r>
            <a:r>
              <a:rPr lang="fa-IR" dirty="0" err="1">
                <a:cs typeface="2  Nazanin" panose="00000400000000000000" pitchFamily="2" charset="-78"/>
              </a:rPr>
              <a:t>بلع</a:t>
            </a:r>
            <a:endParaRPr lang="fa-IR" dirty="0">
              <a:cs typeface="2  Nazanin" panose="00000400000000000000" pitchFamily="2" charset="-78"/>
            </a:endParaRP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قابلیت انجام در </a:t>
            </a:r>
            <a:r>
              <a:rPr lang="fa-IR" dirty="0" err="1">
                <a:cs typeface="2  Nazanin" panose="00000400000000000000" pitchFamily="2" charset="-78"/>
              </a:rPr>
              <a:t>محیط‌های</a:t>
            </a:r>
            <a:r>
              <a:rPr lang="fa-IR" dirty="0">
                <a:cs typeface="2  Nazanin" panose="00000400000000000000" pitchFamily="2" charset="-78"/>
              </a:rPr>
              <a:t> مختلف (کلینیک، بیمارستان، حتی در بستر بیمار)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ارزیابی بدون استفاده از تابش اشعه 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امکان بررسی تأثیرات مختلف قوام غذا بر </a:t>
            </a:r>
            <a:r>
              <a:rPr lang="fa-IR" dirty="0" err="1">
                <a:cs typeface="2  Nazanin" panose="00000400000000000000" pitchFamily="2" charset="-78"/>
              </a:rPr>
              <a:t>بلع</a:t>
            </a:r>
            <a:endParaRPr lang="en-US" dirty="0">
              <a:cs typeface="2 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3555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مطالب مورد بحث</a:t>
            </a:r>
            <a:endParaRPr lang="en-ZA" dirty="0">
              <a:cs typeface="2  Nazanin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fa-IR" dirty="0"/>
              <a:t>تلاقی مهندسی کامپیوتر و خدمات درمانی</a:t>
            </a:r>
            <a:endParaRPr lang="en-US" dirty="0"/>
          </a:p>
          <a:p>
            <a:pPr algn="r" rtl="1"/>
            <a:r>
              <a:rPr lang="fa-IR" dirty="0"/>
              <a:t>حضور خاص </a:t>
            </a:r>
            <a:r>
              <a:rPr lang="fa-IR" dirty="0" err="1"/>
              <a:t>سیستم‌های</a:t>
            </a:r>
            <a:r>
              <a:rPr lang="fa-IR" dirty="0"/>
              <a:t> نهفته و مشارکت با علوم دیگر از جمله </a:t>
            </a:r>
            <a:r>
              <a:rPr lang="fa-IR" dirty="0" err="1"/>
              <a:t>رباتیک</a:t>
            </a:r>
            <a:r>
              <a:rPr lang="fa-IR" dirty="0"/>
              <a:t> در علوم پزشکی و خدمات درمانی</a:t>
            </a:r>
            <a:endParaRPr lang="en-US" dirty="0"/>
          </a:p>
          <a:p>
            <a:pPr algn="r" rtl="1"/>
            <a:r>
              <a:rPr lang="fa-IR" dirty="0"/>
              <a:t>عوامل اهمیت </a:t>
            </a:r>
            <a:r>
              <a:rPr lang="fa-IR" dirty="0" err="1"/>
              <a:t>سیستم‌های</a:t>
            </a:r>
            <a:r>
              <a:rPr lang="fa-IR" dirty="0"/>
              <a:t> نهفته در علوم پزشکی</a:t>
            </a:r>
            <a:endParaRPr lang="en-US" dirty="0"/>
          </a:p>
          <a:p>
            <a:pPr algn="r" rtl="1"/>
            <a:r>
              <a:rPr lang="fa-IR" dirty="0"/>
              <a:t>بررسی حضور </a:t>
            </a:r>
            <a:r>
              <a:rPr lang="fa-IR" dirty="0" err="1"/>
              <a:t>تکنولوژی‌های</a:t>
            </a:r>
            <a:r>
              <a:rPr lang="fa-IR" dirty="0"/>
              <a:t> پوشیدنی برای معلولین مثلا ورزش</a:t>
            </a:r>
            <a:br>
              <a:rPr lang="fa-IR" dirty="0"/>
            </a:br>
            <a:r>
              <a:rPr lang="fa-IR" dirty="0"/>
              <a:t>اشاره به چالشهای موجود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3072C5-06B0-15D4-9A9A-B3750BB1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حضور مهندسی کامپیوتر در پزشکی و خدمات درمانی</a:t>
            </a:r>
            <a:endParaRPr lang="en-US" dirty="0">
              <a:cs typeface="2  Nazanin" panose="00000400000000000000" pitchFamily="2" charset="-78"/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4309" r="34309"/>
          <a:stretch/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15E09-B53B-FEC6-93C5-54098BC96C3C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pPr algn="r" rtl="1"/>
            <a:r>
              <a:rPr lang="fa-IR" dirty="0"/>
              <a:t>بهبود مراقبت از بیمار</a:t>
            </a:r>
          </a:p>
          <a:p>
            <a:pPr algn="r" rtl="1"/>
            <a:r>
              <a:rPr lang="fa-IR" dirty="0"/>
              <a:t>افزایش کارایی سیستمهای بهداشتی</a:t>
            </a:r>
          </a:p>
          <a:p>
            <a:pPr algn="r" rtl="1"/>
            <a:r>
              <a:rPr lang="fa-IR" dirty="0"/>
              <a:t>زمینه نوآوری در تحقیقات پزشکی</a:t>
            </a:r>
          </a:p>
          <a:p>
            <a:pPr algn="r" rtl="1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644E5B-0F1C-BB55-DB00-5B059FF371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363796"/>
            <a:ext cx="10668000" cy="3175818"/>
          </a:xfrm>
        </p:spPr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پردازش تصاویر پزشکی و کمک به تشخیص(</a:t>
            </a:r>
            <a:r>
              <a:rPr lang="en-US" dirty="0">
                <a:cs typeface="2  Nazanin" panose="00000400000000000000" pitchFamily="2" charset="-78"/>
              </a:rPr>
              <a:t>CAD</a:t>
            </a:r>
            <a:r>
              <a:rPr lang="fa-IR" dirty="0">
                <a:cs typeface="2  Nazanin" panose="00000400000000000000" pitchFamily="2" charset="-78"/>
              </a:rPr>
              <a:t>)</a:t>
            </a:r>
          </a:p>
          <a:p>
            <a:pPr algn="r" rtl="1"/>
            <a:r>
              <a:rPr lang="en-US" dirty="0">
                <a:cs typeface="2  Nazanin" panose="00000400000000000000" pitchFamily="2" charset="-78"/>
              </a:rPr>
              <a:t>EHR</a:t>
            </a:r>
            <a:r>
              <a:rPr lang="fa-IR" dirty="0">
                <a:cs typeface="2  Nazanin" panose="00000400000000000000" pitchFamily="2" charset="-78"/>
              </a:rPr>
              <a:t> و جمع آوری </a:t>
            </a:r>
            <a:r>
              <a:rPr lang="fa-IR" dirty="0" err="1">
                <a:cs typeface="2  Nazanin" panose="00000400000000000000" pitchFamily="2" charset="-78"/>
              </a:rPr>
              <a:t>داده‌ها</a:t>
            </a:r>
            <a:r>
              <a:rPr lang="fa-IR" dirty="0">
                <a:cs typeface="2  Nazanin" panose="00000400000000000000" pitchFamily="2" charset="-78"/>
              </a:rPr>
              <a:t> و مدیریت آنها و ارائه </a:t>
            </a:r>
            <a:r>
              <a:rPr lang="fa-IR" dirty="0" err="1">
                <a:cs typeface="2  Nazanin" panose="00000400000000000000" pitchFamily="2" charset="-78"/>
              </a:rPr>
              <a:t>پیش‌بینی</a:t>
            </a:r>
            <a:r>
              <a:rPr lang="fa-IR" dirty="0">
                <a:cs typeface="2  Nazanin" panose="00000400000000000000" pitchFamily="2" charset="-78"/>
              </a:rPr>
              <a:t> و تحلیل آنها</a:t>
            </a:r>
          </a:p>
          <a:p>
            <a:pPr algn="r" rtl="1"/>
            <a:r>
              <a:rPr lang="en-US" dirty="0" err="1">
                <a:cs typeface="2  Nazanin" panose="00000400000000000000" pitchFamily="2" charset="-78"/>
              </a:rPr>
              <a:t>Telemed</a:t>
            </a:r>
            <a:r>
              <a:rPr lang="fa-IR" dirty="0">
                <a:cs typeface="2  Nazanin" panose="00000400000000000000" pitchFamily="2" charset="-78"/>
              </a:rPr>
              <a:t>: حضور اینترنت اشیا و تجهیزات پوشیدنی برای اجرای مسائل و مانیتورینگ از راه دور، پردازش بلادرنگ و انجام عمل مناسب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حضور هوش مصنوعی و یادگیری ماشین در اکتشافات دارویی و درمان شخصی سازی شده.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حضور </a:t>
            </a:r>
            <a:r>
              <a:rPr lang="fa-IR" dirty="0" err="1">
                <a:cs typeface="2  Nazanin" panose="00000400000000000000" pitchFamily="2" charset="-78"/>
              </a:rPr>
              <a:t>رباتها</a:t>
            </a:r>
            <a:r>
              <a:rPr lang="fa-IR" dirty="0">
                <a:cs typeface="2  Nazanin" panose="00000400000000000000" pitchFamily="2" charset="-78"/>
              </a:rPr>
              <a:t> در امور مختلف از جمله جراحی و توانبخشی برای بدست آوردن مجدد </a:t>
            </a:r>
            <a:r>
              <a:rPr lang="fa-IR" dirty="0" err="1">
                <a:cs typeface="2  Nazanin" panose="00000400000000000000" pitchFamily="2" charset="-78"/>
              </a:rPr>
              <a:t>توانایی‌ها</a:t>
            </a:r>
            <a:endParaRPr lang="fa-IR" dirty="0">
              <a:cs typeface="2  Nazanin" panose="00000400000000000000" pitchFamily="2" charset="-78"/>
            </a:endParaRPr>
          </a:p>
          <a:p>
            <a:pPr algn="r" rtl="1"/>
            <a:r>
              <a:rPr lang="fa-IR" dirty="0" err="1">
                <a:cs typeface="2  Nazanin" panose="00000400000000000000" pitchFamily="2" charset="-78"/>
              </a:rPr>
              <a:t>بیوانفورماتیک</a:t>
            </a:r>
            <a:r>
              <a:rPr lang="fa-IR" dirty="0">
                <a:cs typeface="2  Nazanin" panose="00000400000000000000" pitchFamily="2" charset="-78"/>
              </a:rPr>
              <a:t> و حضور در </a:t>
            </a:r>
            <a:r>
              <a:rPr lang="fa-IR" dirty="0" err="1">
                <a:cs typeface="2  Nazanin" panose="00000400000000000000" pitchFamily="2" charset="-78"/>
              </a:rPr>
              <a:t>اُمیکس</a:t>
            </a:r>
            <a:r>
              <a:rPr lang="fa-IR" dirty="0">
                <a:cs typeface="2  Nazanin" panose="00000400000000000000" pitchFamily="2" charset="-78"/>
              </a:rPr>
              <a:t> های مختلف با داده کاوی در سطوح </a:t>
            </a:r>
            <a:r>
              <a:rPr lang="fa-IR" dirty="0" err="1">
                <a:cs typeface="2  Nazanin" panose="00000400000000000000" pitchFamily="2" charset="-78"/>
              </a:rPr>
              <a:t>مولکولی</a:t>
            </a:r>
            <a:r>
              <a:rPr lang="fa-IR" dirty="0">
                <a:cs typeface="2  Nazanin" panose="00000400000000000000" pitchFamily="2" charset="-78"/>
              </a:rPr>
              <a:t> و بهره گیری از </a:t>
            </a:r>
            <a:r>
              <a:rPr lang="fa-IR" dirty="0" err="1">
                <a:cs typeface="2  Nazanin" panose="00000400000000000000" pitchFamily="2" charset="-78"/>
              </a:rPr>
              <a:t>الگوریتمهای</a:t>
            </a:r>
            <a:r>
              <a:rPr lang="fa-IR" dirty="0">
                <a:cs typeface="2  Nazanin" panose="00000400000000000000" pitchFamily="2" charset="-78"/>
              </a:rPr>
              <a:t> کلاسیک و مدرن.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تکنولوژی های پوشیدنی همچون ساعتهای هوشمند و </a:t>
            </a:r>
            <a:r>
              <a:rPr lang="fa-IR" dirty="0" err="1">
                <a:cs typeface="2  Nazanin" panose="00000400000000000000" pitchFamily="2" charset="-78"/>
              </a:rPr>
              <a:t>اپلیکیشنهای</a:t>
            </a:r>
            <a:r>
              <a:rPr lang="fa-IR" dirty="0">
                <a:cs typeface="2  Nazanin" panose="00000400000000000000" pitchFamily="2" charset="-78"/>
              </a:rPr>
              <a:t> موبایل جهت مطالعه بررسی و تحلیل برخط و </a:t>
            </a:r>
            <a:r>
              <a:rPr lang="fa-IR" dirty="0" err="1">
                <a:cs typeface="2  Nazanin" panose="00000400000000000000" pitchFamily="2" charset="-78"/>
              </a:rPr>
              <a:t>لحظه‌ای</a:t>
            </a:r>
            <a:r>
              <a:rPr lang="fa-IR" dirty="0">
                <a:cs typeface="2  Nazanin" panose="00000400000000000000" pitchFamily="2" charset="-78"/>
              </a:rPr>
              <a:t> شاخص های حیاتی.</a:t>
            </a:r>
          </a:p>
          <a:p>
            <a:pPr algn="r" rtl="1"/>
            <a:endParaRPr lang="fa-IR" dirty="0">
              <a:cs typeface="2  Nazanin" panose="00000400000000000000" pitchFamily="2" charset="-78"/>
            </a:endParaRPr>
          </a:p>
        </p:txBody>
      </p:sp>
      <p:pic>
        <p:nvPicPr>
          <p:cNvPr id="1026" name="Picture 2" descr="What Is Electronic Health Record System-Charting A Digital Future">
            <a:extLst>
              <a:ext uri="{FF2B5EF4-FFF2-40B4-BE49-F238E27FC236}">
                <a16:creationId xmlns:a16="http://schemas.microsoft.com/office/drawing/2014/main" id="{44AC3B17-243A-D14C-6C40-476FFC0D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29000"/>
            <a:ext cx="4840150" cy="317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ots and Patient Rehabilitation">
            <a:extLst>
              <a:ext uri="{FF2B5EF4-FFF2-40B4-BE49-F238E27FC236}">
                <a16:creationId xmlns:a16="http://schemas.microsoft.com/office/drawing/2014/main" id="{4D933141-1FDE-E8C9-4378-B37626BC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772" y="3413871"/>
            <a:ext cx="5448606" cy="320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47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47256-B20D-74F8-C035-E8FF6EFA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2050" name="Picture 2" descr="Telemedicine robots">
            <a:extLst>
              <a:ext uri="{FF2B5EF4-FFF2-40B4-BE49-F238E27FC236}">
                <a16:creationId xmlns:a16="http://schemas.microsoft.com/office/drawing/2014/main" id="{5E68BC12-1871-0FC4-12BA-AF27909310D8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655554"/>
            <a:ext cx="2995613" cy="191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I-based screening method could boost speed of new drug discovery">
            <a:extLst>
              <a:ext uri="{FF2B5EF4-FFF2-40B4-BE49-F238E27FC236}">
                <a16:creationId xmlns:a16="http://schemas.microsoft.com/office/drawing/2014/main" id="{27CA9B94-C32A-ACC5-6094-D09CD60ED6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20" y="655554"/>
            <a:ext cx="5716905" cy="37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42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>
                <a:cs typeface="2  Nazanin" panose="00000400000000000000" pitchFamily="2" charset="-78"/>
              </a:rPr>
              <a:t>بررسی حضور خاص </a:t>
            </a:r>
            <a:r>
              <a:rPr lang="fa-IR" sz="3200" dirty="0" err="1">
                <a:cs typeface="2  Nazanin" panose="00000400000000000000" pitchFamily="2" charset="-78"/>
              </a:rPr>
              <a:t>سیستم‌های</a:t>
            </a:r>
            <a:r>
              <a:rPr lang="fa-IR" sz="3200" dirty="0">
                <a:cs typeface="2  Nazanin" panose="00000400000000000000" pitchFamily="2" charset="-78"/>
              </a:rPr>
              <a:t> نهفته</a:t>
            </a:r>
            <a:br>
              <a:rPr lang="fa-IR" sz="3200" dirty="0">
                <a:cs typeface="2  Nazanin" panose="00000400000000000000" pitchFamily="2" charset="-78"/>
              </a:rPr>
            </a:br>
            <a:endParaRPr lang="en-US" sz="3200" dirty="0">
              <a:cs typeface="2  Nazanin" panose="000004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چالشها و معایب: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مسئله رعایت مقررات پزشکی و درمانی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ملاحظات امنیت </a:t>
            </a:r>
            <a:r>
              <a:rPr lang="fa-IR" dirty="0" err="1">
                <a:cs typeface="2  Nazanin" panose="00000400000000000000" pitchFamily="2" charset="-78"/>
              </a:rPr>
              <a:t>سایبری</a:t>
            </a:r>
            <a:r>
              <a:rPr lang="fa-IR" dirty="0">
                <a:cs typeface="2  Nazanin" panose="00000400000000000000" pitchFamily="2" charset="-78"/>
              </a:rPr>
              <a:t> متناسب با </a:t>
            </a:r>
            <a:r>
              <a:rPr lang="fa-IR" dirty="0" err="1">
                <a:cs typeface="2  Nazanin" panose="00000400000000000000" pitchFamily="2" charset="-78"/>
              </a:rPr>
              <a:t>میان‌ارتباطی</a:t>
            </a:r>
            <a:r>
              <a:rPr lang="fa-IR" dirty="0">
                <a:cs typeface="2  Nazanin" panose="00000400000000000000" pitchFamily="2" charset="-78"/>
              </a:rPr>
              <a:t> شدن.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قابلیت همکاری و ارتباط با نیروهای انسانی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قابلیت ترکیب با سایر پیشرفتهای پزشکی</a:t>
            </a:r>
          </a:p>
          <a:p>
            <a:pPr algn="r" rtl="1"/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EC47F-B98A-2E89-6AC0-EEE0535665EC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مزایا و اهمیت: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انجام وظایف خاص با دقت و صحت بالا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کنترل و مانیتورینگ بلادرنگ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طراحی </a:t>
            </a:r>
            <a:r>
              <a:rPr lang="fa-IR" dirty="0" err="1">
                <a:cs typeface="2  Nazanin" panose="00000400000000000000" pitchFamily="2" charset="-78"/>
              </a:rPr>
              <a:t>کارامد</a:t>
            </a:r>
            <a:r>
              <a:rPr lang="fa-IR" dirty="0">
                <a:cs typeface="2  Nazanin" panose="00000400000000000000" pitchFamily="2" charset="-78"/>
              </a:rPr>
              <a:t> و فشرده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توان ارتباطی مناسب و بالا با سایر بخشها</a:t>
            </a:r>
          </a:p>
          <a:p>
            <a:pPr algn="r" rtl="1"/>
            <a:endParaRPr lang="en-US" dirty="0">
              <a:cs typeface="2 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763405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2  Nazanin" panose="00000400000000000000" pitchFamily="2" charset="-78"/>
              </a:rPr>
              <a:t>برای آینده</a:t>
            </a:r>
            <a:endParaRPr lang="en-US" sz="2800" dirty="0">
              <a:cs typeface="2  Nazanin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1514169"/>
            <a:ext cx="6594768" cy="4567400"/>
          </a:xfrm>
        </p:spPr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>
                <a:cs typeface="2  Nazanin" panose="00000400000000000000" pitchFamily="2" charset="-78"/>
              </a:rPr>
              <a:t>ورود و گسترش حضور هوش مصنوعی در سیستمهای نهفته در خدمات درمانی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>
                <a:cs typeface="2  Nazanin" panose="00000400000000000000" pitchFamily="2" charset="-78"/>
              </a:rPr>
              <a:t>پیشرفت روزمره اینترنت اشیا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>
                <a:cs typeface="2  Nazanin" panose="00000400000000000000" pitchFamily="2" charset="-78"/>
              </a:rPr>
              <a:t>حضور واقعیت مجازی در توانبخشی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>
                <a:cs typeface="2  Nazanin" panose="00000400000000000000" pitchFamily="2" charset="-78"/>
              </a:rPr>
              <a:t>پیشرفت روزافزون </a:t>
            </a:r>
            <a:r>
              <a:rPr lang="en-US" dirty="0">
                <a:cs typeface="2  Nazanin" panose="00000400000000000000" pitchFamily="2" charset="-78"/>
              </a:rPr>
              <a:t>Edge computing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0A3F26-783F-174A-5136-0972942B20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0" y="6353175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بررسی حضور تجهیزات و وسایل پوشیدنی در توانبخشی 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4" name="Picture 2" descr="4 Exciting Physical Therapy Technologies Transforming This Field">
            <a:extLst>
              <a:ext uri="{FF2B5EF4-FFF2-40B4-BE49-F238E27FC236}">
                <a16:creationId xmlns:a16="http://schemas.microsoft.com/office/drawing/2014/main" id="{94D89259-F74E-063C-6820-53C18B3A5688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27" y="2935452"/>
            <a:ext cx="4145505" cy="262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mart glove uses online gaming for rehabilitation - Springwise">
            <a:extLst>
              <a:ext uri="{FF2B5EF4-FFF2-40B4-BE49-F238E27FC236}">
                <a16:creationId xmlns:a16="http://schemas.microsoft.com/office/drawing/2014/main" id="{4B2F6103-EADD-BF25-8F32-36758B1972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2782530"/>
            <a:ext cx="4579937" cy="282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تجهیزات پوشیدنی در توانبخشی</a:t>
            </a:r>
            <a:endParaRPr lang="en-US" dirty="0">
              <a:cs typeface="2  Nazanin" panose="00000400000000000000" pitchFamily="2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/>
            <a:r>
              <a:rPr lang="fa-IR" dirty="0">
                <a:cs typeface="2  Nazanin" panose="00000400000000000000" pitchFamily="2" charset="-78"/>
              </a:rPr>
              <a:t>تجهیزات پوشیدنی در توانبخشی به دستگاه‌ها و تکنولوژی‌هایی اشاره دارد که بیمار به‌صورت مستقیم بر روی بدن خود می‌پوشد تا به بهبود عملکرد حرکتی، کنترل درد، و ارتقاء کیفیت زندگی کمک کند. این تجهیزات می‌توانند شامل دستگاه‌های الکتریکی تحریک عصبی، سنسورهای حرکتی، و اسکلت‌های بیرونی باشند. </a:t>
            </a:r>
          </a:p>
          <a:p>
            <a:pPr algn="r" rtl="1"/>
            <a:r>
              <a:rPr lang="fa-IR" dirty="0">
                <a:cs typeface="2  Nazanin" panose="00000400000000000000" pitchFamily="2" charset="-78"/>
              </a:rPr>
              <a:t>این </a:t>
            </a:r>
            <a:r>
              <a:rPr lang="fa-IR" dirty="0" err="1">
                <a:cs typeface="2  Nazanin" panose="00000400000000000000" pitchFamily="2" charset="-78"/>
              </a:rPr>
              <a:t>تکنولوژی‌ها</a:t>
            </a:r>
            <a:r>
              <a:rPr lang="fa-IR" dirty="0">
                <a:cs typeface="2  Nazanin" panose="00000400000000000000" pitchFamily="2" charset="-78"/>
              </a:rPr>
              <a:t> به متخصصان توانبخشی کمک </a:t>
            </a:r>
            <a:r>
              <a:rPr lang="fa-IR" dirty="0" err="1">
                <a:cs typeface="2  Nazanin" panose="00000400000000000000" pitchFamily="2" charset="-78"/>
              </a:rPr>
              <a:t>می‌کنند</a:t>
            </a:r>
            <a:r>
              <a:rPr lang="fa-IR" dirty="0">
                <a:cs typeface="2  Nazanin" panose="00000400000000000000" pitchFamily="2" charset="-78"/>
              </a:rPr>
              <a:t> تا </a:t>
            </a:r>
            <a:r>
              <a:rPr lang="fa-IR" dirty="0" err="1">
                <a:cs typeface="2  Nazanin" panose="00000400000000000000" pitchFamily="2" charset="-78"/>
              </a:rPr>
              <a:t>به‌طور</a:t>
            </a:r>
            <a:r>
              <a:rPr lang="fa-IR" dirty="0">
                <a:cs typeface="2  Nazanin" panose="00000400000000000000" pitchFamily="2" charset="-78"/>
              </a:rPr>
              <a:t> </a:t>
            </a:r>
            <a:r>
              <a:rPr lang="fa-IR" dirty="0" err="1">
                <a:cs typeface="2  Nazanin" panose="00000400000000000000" pitchFamily="2" charset="-78"/>
              </a:rPr>
              <a:t>دقیق‌تر</a:t>
            </a:r>
            <a:r>
              <a:rPr lang="fa-IR" dirty="0">
                <a:cs typeface="2  Nazanin" panose="00000400000000000000" pitchFamily="2" charset="-78"/>
              </a:rPr>
              <a:t> و </a:t>
            </a:r>
            <a:r>
              <a:rPr lang="fa-IR" dirty="0" err="1">
                <a:cs typeface="2  Nazanin" panose="00000400000000000000" pitchFamily="2" charset="-78"/>
              </a:rPr>
              <a:t>شخصی‌سازی</a:t>
            </a:r>
            <a:r>
              <a:rPr lang="fa-IR" dirty="0">
                <a:cs typeface="2  Nazanin" panose="00000400000000000000" pitchFamily="2" charset="-78"/>
              </a:rPr>
              <a:t> </a:t>
            </a:r>
            <a:r>
              <a:rPr lang="fa-IR" dirty="0" err="1">
                <a:cs typeface="2  Nazanin" panose="00000400000000000000" pitchFamily="2" charset="-78"/>
              </a:rPr>
              <a:t>شده‌تری</a:t>
            </a:r>
            <a:r>
              <a:rPr lang="fa-IR" dirty="0">
                <a:cs typeface="2  Nazanin" panose="00000400000000000000" pitchFamily="2" charset="-78"/>
              </a:rPr>
              <a:t> فرآیند درمان را برای بیماران انجام دهند.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{F81D9E0C-618A-4FEA-9D97-C4E18D18720A}tf33968143_win32</Template>
  <TotalTime>218</TotalTime>
  <Words>908</Words>
  <Application>Microsoft Office PowerPoint</Application>
  <PresentationFormat>Widescreen</PresentationFormat>
  <Paragraphs>132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2  Nazanin</vt:lpstr>
      <vt:lpstr>Arial</vt:lpstr>
      <vt:lpstr>Avenir Next LT Pro</vt:lpstr>
      <vt:lpstr>Calibri</vt:lpstr>
      <vt:lpstr>Custom</vt:lpstr>
      <vt:lpstr>گزارش درس آزمایشگاه سخت‌افزار تحلیل و طبقه بندی کاربردها، مزایا، معایب سیستم‌های نهفته در توانبخشی</vt:lpstr>
      <vt:lpstr>مطالب مورد بحث</vt:lpstr>
      <vt:lpstr>حضور مهندسی کامپیوتر در پزشکی و خدمات درمانی</vt:lpstr>
      <vt:lpstr>PowerPoint Presentation</vt:lpstr>
      <vt:lpstr>PowerPoint Presentation</vt:lpstr>
      <vt:lpstr>بررسی حضور خاص سیستم‌های نهفته </vt:lpstr>
      <vt:lpstr>برای آینده</vt:lpstr>
      <vt:lpstr>بررسی حضور تجهیزات و وسایل پوشیدنی در توانبخشی </vt:lpstr>
      <vt:lpstr>تجهیزات پوشیدنی در توانبخشی</vt:lpstr>
      <vt:lpstr>بررسی مزایا و معایب</vt:lpstr>
      <vt:lpstr>بررسی حضور تجهیزات و وسایل مرتبط با گفتار در توانبخشی </vt:lpstr>
      <vt:lpstr>استروبوسکوپی</vt:lpstr>
      <vt:lpstr>بررسی مزایا و معایب</vt:lpstr>
      <vt:lpstr>بررسی حضور تجهیزات و وسایل مرتبط با گفتار  در توانبخشی </vt:lpstr>
      <vt:lpstr>نیزومتر</vt:lpstr>
      <vt:lpstr>بررسی مزایا و معایب</vt:lpstr>
      <vt:lpstr>بررسی حضور تجهیزات و وسایل مرتبط با بلع در توانبخشی </vt:lpstr>
      <vt:lpstr>FEES (Fiberoptic Endoscopic Evaluation of Swallowing) </vt:lpstr>
      <vt:lpstr>بررسی مزایا و معایب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گزارش درس آزمایشگاه سخت‌افزار تحلیل و طبقه بندی کاربردها، مزایا، معایب سیستم‌های نهفته در توانبخشی</dc:title>
  <dc:creator>MEHRAN</dc:creator>
  <cp:lastModifiedBy>MEHRAN</cp:lastModifiedBy>
  <cp:revision>6</cp:revision>
  <dcterms:created xsi:type="dcterms:W3CDTF">2024-08-30T18:50:16Z</dcterms:created>
  <dcterms:modified xsi:type="dcterms:W3CDTF">2024-09-01T06:23:50Z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